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62" r:id="rId4"/>
    <p:sldId id="258" r:id="rId5"/>
    <p:sldId id="259" r:id="rId6"/>
    <p:sldId id="261" r:id="rId7"/>
    <p:sldId id="265" r:id="rId8"/>
    <p:sldId id="264" r:id="rId9"/>
    <p:sldId id="260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0B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84" autoAdjust="0"/>
    <p:restoredTop sz="94660"/>
  </p:normalViewPr>
  <p:slideViewPr>
    <p:cSldViewPr>
      <p:cViewPr varScale="1">
        <p:scale>
          <a:sx n="74" d="100"/>
          <a:sy n="74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E4A712-5419-4B82-92FA-45EDDF6345D5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2F5C7-AC0C-44A1-A671-D01AE40885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6661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D2F5C7-AC0C-44A1-A671-D01AE40885F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88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7E78AAC-C371-4A28-BABB-CB4688F8B927}" type="datetimeFigureOut">
              <a:rPr lang="cs-CZ" smtClean="0"/>
              <a:t>12. 12. 2013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AC0CA2-756C-43D6-B9F6-ABA9D03EB98F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8.gif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 lymfocytech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Adam Klocperk</a:t>
            </a:r>
          </a:p>
          <a:p>
            <a:r>
              <a:rPr lang="cs-CZ" dirty="0" smtClean="0"/>
              <a:t>Ústav imunologie 2.LF a FN Motol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0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Krev – Co v ní je?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89120"/>
          </a:xfrm>
        </p:spPr>
        <p:txBody>
          <a:bodyPr/>
          <a:lstStyle/>
          <a:p>
            <a:r>
              <a:rPr lang="cs-CZ" dirty="0" smtClean="0"/>
              <a:t>Červené krvinky</a:t>
            </a:r>
          </a:p>
          <a:p>
            <a:r>
              <a:rPr lang="cs-CZ" dirty="0" smtClean="0"/>
              <a:t>Destičky</a:t>
            </a:r>
          </a:p>
          <a:p>
            <a:r>
              <a:rPr lang="cs-CZ" dirty="0" smtClean="0"/>
              <a:t>Bílé krvinky</a:t>
            </a:r>
          </a:p>
          <a:p>
            <a:pPr lvl="1"/>
            <a:r>
              <a:rPr lang="cs-CZ" dirty="0" smtClean="0"/>
              <a:t>Lymfocyty</a:t>
            </a:r>
          </a:p>
          <a:p>
            <a:pPr lvl="2"/>
            <a:r>
              <a:rPr lang="cs-CZ" b="1" dirty="0" smtClean="0"/>
              <a:t>T</a:t>
            </a:r>
          </a:p>
          <a:p>
            <a:pPr lvl="2"/>
            <a:r>
              <a:rPr lang="cs-CZ" b="1" dirty="0" smtClean="0"/>
              <a:t>B</a:t>
            </a:r>
          </a:p>
          <a:p>
            <a:pPr lvl="1"/>
            <a:r>
              <a:rPr lang="cs-CZ" sz="1800" dirty="0" smtClean="0"/>
              <a:t>Neutrofily</a:t>
            </a:r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, Eosinofily, Bazofily</a:t>
            </a:r>
          </a:p>
          <a:p>
            <a:pPr lvl="1"/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Makrofágy</a:t>
            </a:r>
          </a:p>
          <a:p>
            <a:pPr lvl="1"/>
            <a:endParaRPr lang="cs-CZ" dirty="0"/>
          </a:p>
        </p:txBody>
      </p:sp>
      <p:sp>
        <p:nvSpPr>
          <p:cNvPr id="4" name="AutoShape 4" descr="data:image/jpeg;base64,/9j/4AAQSkZJRgABAQAAAQABAAD/2wCEAAkGBhQSEBUUExQWFBUUFxUWFRQUFxUUFBUUFBgVFxgVFhQXHCYeFxwjGRQXHy8gIycpLCwsFR4xNTAqNSYrLCkBCQoKDgwOGg8PGiwgHyQsKSwtLCosKSwpKSksLCkpLCwpKSksKSwwNCosLCksLSksLC0sKSkpLCkvLCwpLCwsKf/AABEIAMABBgMBIgACEQEDEQH/xAAcAAEAAgMBAQEAAAAAAAAAAAAABQYDBAcCAQj/xAA8EAABAwIDBQUFBwMEAwAAAAABAAIDBBEFITEGEkFRYQcicYGREzJSobEjQmJywdHwFKLhFUOCknOy0v/EABoBAQADAQEBAAAAAAAAAAAAAAACAwQFBgH/xAAvEQACAgEDAgUDAwQDAAAAAAAAAQIDEQQSIQUxEyJBUWEycaGBwdEUI7HwkeHx/9oADAMBAAIRAxEAPwDsyIiAIiIAiIgCIiAIiIAiIgCIiAIij8ZxuOmZvPzJ0aNT+wXxvHLJRi5PEVlkgip1N2mQl1pGOYPiB3wPEWB9Lq2UtUyRgexwc1wuHNNwQikn2Ps65Q+pYMqIvj3gAkkADMk5ADqV9IH1FXqjb+iY7dM2fNrXub6gWUvh2Kwzt3oZGSDiWEG3QjUeaipJ9mWypsgsyi190bSIikVBERAEREAREQBERAEREAREQBERAEREAREQBEJVexjbmmguA72rx91liB4u0+qjKSisstqpstltrTb+CwouZ1XahOT9nHGwdbvPrcfRe6PtPmB+0jjcPw7zD9T9FT/U1+50n0bVpZ2/lHSUVfwjbannIbcxvOjX6E8g7T1srAr1JSWUcyyqdb2zWGFzHtErCakt4NAA8xf9V05UDtNwo9ycaHuP6H7p+o8gs+pT8Pg6nRZQWrip+vH6nP8Aeu1zeOo/VWXs32o9hN7CQ/ZTGzb6MlOQ8A7Txt1VWeSO8OHHh6rzJFcBzdDxHBZarXjPqju9Q0MI2OL+mfb4Z+hVynb3ax0rjGw2jabWH3iOJ5q6bP40Z8MErj3xG9rzzewFt/OwPmuS4hTlxOg8SB8tfkr9RN4SXqcvpOmjvnOfePC+5BOrs1I4fWPjcJInujeNHNNj4HmOhuFr/wCggm/tB5NJ+tlJ0uAyEdyz/UH0OXzWJ5z5T01cobP7q798rg6rsPth/WRlkgDZ4wN8DJr2nISNHDkRwPiFaFwnC62SiqY5i0gsPfb8UZye3LXLPxAXdIpQ5oc03BAII4g5g+i6VFjnHnujxvVdJHT3Zr+mXK/dHpERXnKCIiAIiIAiIgCIiAIiIAiIgCIiALBXVrYo3SPNmtFz+w6rOqV2iVps2IHL3j4nT+dVCyeyOTTpaPHtUCpbT7cy1Di0Esj4MB1H4jx+iqM2ILdqaK97KGqaR19CuZLM+We1p2adba1g2ocQuVI077qOwzB3uOhVsosDDBvPIaOqh4ZdLWqPc0DGbK+7A7WF4MEzs2glj3HVrdWknkMx0B5KmYlXxgWZn1UXRVVpARzWil7XwcrqMVfXmSwdE2h7RywltO0G3+47O/5W/uqLXbXVU5tJK4t+EWa3/qMlIVHsOJv4A3WiKmIOAjic9xOQJAuoWWOXeRdo9LGtZhTl+7X7s3MLpJJCDc24knIL3XVUZkEMTA95Ni7S54nLgAL36LQrcfO7ukg/gZcRjoSM3n0HiosYu+/dO7+UBv0UFNR7GqWjnfzJJexOYgXtZ7Jhd7MEusCbFxtd1vIKF/p3k6FbtLiLz94+qkmVDrXX3cpFaotoWFg1cMwVzjdx3RxJUhiGORQM3ISHP4v4Dw5qAxCZzrneJA1BOnIjoomWRFw8JEnF2x3zllL0+fk3W1heX7xvkTnzCnY6qRjA9rnNNhmCQR6KAw+DK542y5gf5+is72AUjnHiQApTeOxVpoqWdy8rfC9y2bD7bunf/Tzm7yCY38XWzLXdbZg8bFXdcDwmR7KmGRoNmyMdvWIbYOF+9pay7nT4pDIbRyxvPJr2uPoCttE90eTzfU9LGi5qHb/BsoiK85YREQBERAEREAREQBEXwlAfV83lT9qdv2UxMcdpJBr8LT1tqei53iO2lVKTvTOA+Fh3APRZ56iMXjudbTdJvvju+lfP8HVMb22hpyWj7SQatacm/mdw8FWJ6wVhMsrWtAHNwAA63XPxisnxu9SszcVkIsXEjk6zh6FZJXuXfsd6npapj5Pq98v8ElVtaCTGchqL3y5i6wsxEDVjT4hYYK0cWDxb3T8svksM0VhcHebpfiDwDv30PTRUyb7xOhRXGWYahc+j9/gkXY+8CzQ1vgFHVNa52bnE+K1nyWWB9QOY9VXmUu5uVVNKzGKR6llW1gdI+WUBoLjwAFzkLn5C6+YNgM1XJuxMLuZ+60c3O0C7LsjscyiZfJ8pFnP4AfC3p14rfTU+55Xqevg3tjyclqY3b26AS4nT+aDrwWlV1gjBaw3Jye/n+FvJv148ALR2lY80zObE1rbd172gBzzxBI1GS5y6UkrJOCUmkeg0monZUpWLHx/JsOmK+xS5rCxpKlsIwkveMiq8GyVqiskzhFCXW5KQxEhjFMQ0rYYrvs0W8yqbjuLh7jbTgrsYRylN2zcvRGpBPeXdOjgWnwOS9R4XY97MjgNLrSwwF0zbZkkK+1+zpp5XmYdxmYIy9pfRrT9eVlZJSUVgy1Tqds1P15S9/wDeCCgo8t953WDiePRo4lYcS2ouAyMBrW6E5uvz6HwUfjuLukceAGQaMmgcgFWn1JuoqOEWysUp8/8AhPPrHONySfE3XkPzuNefFRsFUtlk6rbwboxTRctn+0WqprBzvbx/BIe8B+GTUedwuobPbYU9YPs3br+MT7B48ODh1C4RHmtiO4ILSQRmCCQQeYI0V9eoceHycvV9GrtW6Hlf4P0Ui5/sPt+ZHNp6k3eco5TlvH4X9eR4+OvQF0IyUllHkbqJ0TcJrkIiKRSEREAREQBU7b3av+nZ7OM/aPGZ+Fv7lWfE64QxOkOjRfxPALheOYg6aVz3G5cSVmvs2rC7nY6VpFdPxJ/SvyyMqKgk3JWlJVLzWyrRLlz8Hst6wb8dUpCnN1Bxaqdw1q+YPqnwbYYvDZ9055tOThzBW2+PJRNZLmpR7me5pwZbLxCwia2PIZ7gc7zeTvFYaqlltdr2vHI5HyBy+awYYwuazwt6FTtZQezh3nZX0Ck1y0URsiq4yeG37pPn/P5IOj2tqYBuRyFgB9zdbYHwLVL4N2hVck8cTntLXkh3caDYNc42ItbRVuui9o27ffb/AHN5Hw4LBgW9FVwvc07ofZx5B4LCT0G9fyU14ifd4KLJaOyDeyKlz6LuSuJYX7R56lasWyOaksXlLHkdVEPxB3MqrOO6Nsa5WJOMsExBsswZvc1o6my2n4xT0wtE32j/AIjk0fuqzG98jrNzOpJOTRzceA/mqzGOJmv2ruJNwzyaMz4k+QXzd7Ev6Zdpycvhcf8AJr4vj75Td7vLQDwCg5Zt5WeKtt7rWAdGMH6L26Rjs3xRu6ljQfUC6lFrPJG+Fm3EEsff/o3+y7ZszVIlcO5EQ4k6F33W+ufgFO9pFeXP3RoF62T24ip2thdGGR395t7gni4fe/wozbB4dISDcHMEZgg8QVotkvDWDi6Gub1jdixhcFAq2aqCmYQVa5IxdalRhQdmFGLyjRfF12ckHE9bDJF9loS06L3BSOPBVyRvosyu5KUIuFItjWKhpSBott4sqsGzxTSqDbMZEZg8iOK7pspi39TRxSn3i2z/AM7cifO1/NcFrpV1vslkJoXA8JDbza1bdN7HmOtpPEkXVERbTzYREQBERAVHtHqi2nDR943PkuSvbdda7RqYuhaeVx55EfquUHIrnaj6z1/SMPT4XfLI+ehuVg/0o8lPxVDeK2G10QVXBve9cYIGkwRxOisVJhYibd+SxSbRtaO60X5lQtfjLnnMr4S87XPCNzFMUBybooUPLnLC+QkqQw+ENG+7QaD4jyVsY45Zkus3eSBacPxiOmiHd35euTG306kqGxbaKSZ13uvyGgHgFG1FSTck5la8UZcVCOZPJbaq9PBJcv3JvBCXyNaM94gepsr6/srkae5UMP5mub9CU7PNiXMLaiZu6BnGw6k8HkcAOHPXx6Mt8K1jk8rfqpb3sZzfaHYuVkIe57ZC3JxaCLcjnr4qjOwt5dYW6k6NHFx8P5qv0A5oIIIuDkQdCFyLb0xQTuihG6O6ZLm/e1DRfQZ38fBU3wjFbjpdKvtun4Wfn9CuVFS1jdyPJupJ957vid+g4KNfVdUnkBGo9VFTk3WFcnqZLbwkS8VYOakIpLhVNj81Y8IdvBSwVOXqj5Umy3MPrjJGWE3Lc2+HELUrhYlauFT7s7SdL2Pgcipw54Muqe1q2PdGzUarA2ctOSnto9n5IH2c056WF7303ba+SjpKFkAvPZz+EIOTf/IRqfwjzPBR2uLLPHqvhnueqKb2l/sy4DVwyaPFxyHmVvNdA3XdB5bzT8wbKvVmLOfkTkMg0ZNaOQaMgPBavtFZl+pl8GGfK8FoqMUY0ZNy55EeoyUTVYtfRaDJiND/AJ8RxX0wh3u90/DwP5Tw8PTkiWT5LNa/c+Bxc5d07N6Ax0DSf9xzneWTR/6/Ncr2P2YfVTtYAQAbvd8DRqT14Ac13mngaxjWNFmtAa0cgBYLZVHHJ57qF+97TIiIrzlhERAEREBqYrh4nidGcrjI8iNCuI7QYU+GRzXAgg/zyXeVHYzs/DVNtK3MaOGTh58fAqqyvebtHrJad/B+eZJCsDpiup4l2PkkmKZvQPaR823+ihZOxyr4PhP/ADf/APCy+AzuLq0Gu5QXSLxqui0/YvUE9+WFo6F7j6bo+qsFD2OQsZ3pnufwcGtDR/xNyfVTVLKLOpwfZnJqajA7z8hwHE+A/Vep6knpbIAaAfziuk1XY9IT3ahh/MxwPyJWzhnYzE03qJnSD4I2+zB6FxJPpZHVJ8CHUKa1uTzL/exzXBcBmq5NyFhceJ0a0c3O0AXYNk+ziGlAfJaWUZ3I7jD+Fp1PU+gVnw7DIoIxHCxsbB91otnzJ1J6lZKqrbG0ueQ0DiVfGtQRyr9XZqJYRlWniOMRQC8rw3px9FRdou0k5tg7o+Lj/hc4xPGnyElzib8Sbqud+PpNen6XKXNrx8ep0vGO1drbiFl/xP8A2ColZtS58jn2YHPN3ODW7xPV2qrZnuvgesk5yl3PQafS00ryInHbQyn77vVa01fv+8Gu/MAT62UfvL6Cq8s2eFB+hnFBG85dw+Zb+4+asuBYNYX4DiDcKswlS1FWOYciQvqaK512JeV5+/8AJgxg94qJps3jxU7W0QmuWncf8J9x3nq0/LwWns5hhfWRxPBb3xvA/C3vO/tBzVkFgyaq1Sjheh1Tb/aUQwtjbYvsDvEAluWoPArjFVVl7iSVZdta8ySvPVU57lLdvk2UqlaaqMF939z2ZEbKtOR68iRfWiMbeSVjes7WKNpZc1LQZqmXB0qMTRb9gtuDRv8AZzC8MhF3278Z0Dr6ub04cF2hkgcAQQQQCCMwQdCCvza+PJdT7JNoDJC+mebmHOO+vszw8j9Vq09ufKzgdX0Kr/uw/U6AiIth54IiIAiIgCIiAIiIAiIgCIiA8ySBoJOQGZXKdtdpXTPLQbNGgV82urvZ05A1d9Fx6s7zvFY7587T0HStOtrtf6EZUPJUZOCpp9MtaWkPJUnU3ckMSsjZFmkp1rvjsvm0mrjL7RZI81rxgkqSpaa6i4lquPcESkIYVlp6VbTI7KGDT4uTW3LKU2cqG+3bvDvBsgY7iLsdl9VoTOstCOrLJGuGrSCrIMxaqKlHJ8x5t3O8Sq3LGrVi4u4kaHMeBzUFLFmlbw8MlqoeJBSiQ8zVjCk5qO4Wp/SkFaDjrOcHqlbmpukCjKenKmKeKwWaw7mk4Rkep3sxqyzE2Dg8OYfMEj5gKvTyWCl+zhm9iMJ/Ff0BP6KVC8xT1WSdLR3pERdM8OEREAREQBERAEREAREQBERAU7tAls0Dp+65jLJmupdoNMTG1w6t/UfquQ1cliVz7092T1vS5xdKiSMTwVmdBdQAq7LbgxMhVqRqso9Yn2rw88loSYcTwU/DijDqtyKaE8lPKMmycfQq8OGFSFPQkcFPiWH+WXmTEIhpZfCa3exrR05svkuWqx1GNt4KJqsXuoM0xbXczVlSosS3csU1SSvdI25U4xKr7MrBPVlMTC13LI/p/Oir8y7Fsbs4yage2QZSO7p4jdFrjzJ9Fzva3ZSWkkIcLtNy1491w6fsrJ1epk0uuTzW/QrrZbLYjladQtJ4XneVfJsexvJLNkYF4krQFGGRfBmm3J9dyh2NiSYuK6J2Q4STUOlIyjac/wAT8h8t70VFwnC3zSNYxpc5xAAGpK7/ALLYAKOmbHkXHvPI4uPAdBp5LRVDnJxdfqcx2+5LoiLUcQIiIAiIgCIiAIiIAiIgCIiA1sRoGzROjd94ZHkeBXENqsCfBI5rhYj59QeIXeFG45gEVVHuyDMe68e839x0Vc4bjXpdS6X8H5xec149qrdtZsNNTOJI3mHR7fdPQ/Ceh+aqEsZCxuGD0VWrU1lMyNqFkFaea0d5fN5R2mlXm+a881idWnmtPeS6bSLvM7qglfN5YwsscamolErT0xqntncKdNKxjBdzjYfueg1PgtfB8DkmeGMYXOOgAuf8Dqcl2vY7ZBtGy7rOlcLOI0aPhafqeNlbCGTm6nVKKwu5NYdQthiZG3RgA8TxPmbnzX2vw+OeMxytD2ngfqDwPVbCLUcXLzk5LtN2RyNJfSn2jfgJAePDg75eCoFdgU8RtJFIz8zXN+oX6ZRVOpM2Q1tkVh8n5hpsIlkNmRvf0a1zvoFbcC7LKuYgvZ7FvxS5G3Rg71/Gy7iiKtCWsnLsQezWx8FE3uDekIs6R3vHoB90eHmSpxEVuMGNtt5YREQ+BERAEREAREQBERAEREAREQBERAeZIw4EOAIORBFwRyIOqpO0XZXBPd0J9i4/dteMnpxb8/BXhF8aT7kozlHlM4BjPZxVwXJic5o+9H32/wBuY8wFWJaFzTYix5HI+i/UyxzUzH+81rvzNDvqoOtGqOrmu5+WhSnks8GGucbNBJ5AXPoF+lxg8F7+xivz9mz9lsRwtb7rQ3wAH0XzwyX9ZL2OAYZ2fVctt2B4HN43B43fb5K7YL2QEWNRIB+CLM/93Cw9CumIpKCRTLUzkaWFYLDTM3IWBg4nVzvzOOZW6iKZnzkIiIAiIgCIiAIiIAiIgCIiAIiIAiIgCIiAIiIAiIgCIiAIiIAiIgCIiAIiIAiIgCIiAIiIAiIgCIiAIiIAiIg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6" name="Picture 8" descr="http://upload.wikimedia.org/wikipedia/commons/2/24/Red_White_Blood_cell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844824"/>
            <a:ext cx="4563972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1115616" y="3789040"/>
            <a:ext cx="864096" cy="936104"/>
          </a:xfrm>
          <a:prstGeom prst="ellipse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275856" y="2204864"/>
            <a:ext cx="2304256" cy="86409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195736" y="2780928"/>
            <a:ext cx="5040560" cy="7920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627784" y="2492896"/>
            <a:ext cx="5256584" cy="72008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872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mg.youtube.com/vi/6FHNP2Uhd7o/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800"/>
            <a:ext cx="9144000" cy="6858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Oval 4"/>
          <p:cNvSpPr/>
          <p:nvPr/>
        </p:nvSpPr>
        <p:spPr>
          <a:xfrm>
            <a:off x="5868143" y="4253344"/>
            <a:ext cx="1821129" cy="2535383"/>
          </a:xfrm>
          <a:prstGeom prst="ellipse">
            <a:avLst/>
          </a:prstGeom>
          <a:noFill/>
          <a:ln w="762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679" y="404664"/>
            <a:ext cx="2372056" cy="2200582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5436096" y="188640"/>
            <a:ext cx="2736304" cy="2736304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74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Lymfocyty – K čemu jsou?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2491845" y="2608281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Kůže, sliznice</a:t>
            </a:r>
            <a:endParaRPr lang="cs-CZ" dirty="0"/>
          </a:p>
        </p:txBody>
      </p:sp>
      <p:sp>
        <p:nvSpPr>
          <p:cNvPr id="6" name="TextBox 5"/>
          <p:cNvSpPr txBox="1"/>
          <p:nvPr/>
        </p:nvSpPr>
        <p:spPr>
          <a:xfrm>
            <a:off x="5076056" y="2574900"/>
            <a:ext cx="131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Neutrofily</a:t>
            </a:r>
            <a:endParaRPr lang="cs-CZ" dirty="0"/>
          </a:p>
        </p:txBody>
      </p:sp>
      <p:sp>
        <p:nvSpPr>
          <p:cNvPr id="7" name="TextBox 6"/>
          <p:cNvSpPr txBox="1"/>
          <p:nvPr/>
        </p:nvSpPr>
        <p:spPr>
          <a:xfrm>
            <a:off x="6948264" y="258057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 a B-lymfocyty</a:t>
            </a:r>
            <a:endParaRPr lang="cs-CZ" dirty="0"/>
          </a:p>
        </p:txBody>
      </p:sp>
      <p:pic>
        <p:nvPicPr>
          <p:cNvPr id="5122" name="Picture 2" descr="http://b68389.medialib.glogster.com/media/953c1c820d148c62ffe84a9ff9fe9403d9a2a6d5ccd1ce1e2d1e56865f217eeb/stock-vector-cute-cartoon-bacterium-3710082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83" y="3429000"/>
            <a:ext cx="2080048" cy="2172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ttp://t0.gstatic.com/images?q=tbn:ANd9GcTdzX9m6ElKhGmVl_In4fikhkvRcxfvHP_Z0hJIA_nALxH4T2m8klqy7JO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9784" y="3789040"/>
            <a:ext cx="2001106" cy="1498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790" y="3154457"/>
            <a:ext cx="3339910" cy="2768064"/>
          </a:xfrm>
          <a:prstGeom prst="rect">
            <a:avLst/>
          </a:prstGeom>
        </p:spPr>
      </p:pic>
      <p:pic>
        <p:nvPicPr>
          <p:cNvPr id="5128" name="Picture 8" descr="http://i2.photobucket.com/albums/y15/odinchoy/fserie_vie05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364" y="3338124"/>
            <a:ext cx="3556635" cy="24007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244515" y="257490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Virus, bakterie</a:t>
            </a:r>
            <a:endParaRPr lang="cs-CZ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284" y="124246"/>
            <a:ext cx="1222736" cy="11343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14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T-lymfocyty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pocházejí z </a:t>
            </a:r>
            <a:r>
              <a:rPr lang="cs-CZ" b="1" u="sng" dirty="0" smtClean="0">
                <a:solidFill>
                  <a:srgbClr val="FF0000"/>
                </a:solidFill>
              </a:rPr>
              <a:t>T</a:t>
            </a:r>
            <a:r>
              <a:rPr lang="cs-CZ" u="sng" dirty="0" smtClean="0"/>
              <a:t>hymu</a:t>
            </a:r>
            <a:r>
              <a:rPr lang="cs-CZ" dirty="0" smtClean="0"/>
              <a:t> (brzlíku)</a:t>
            </a:r>
          </a:p>
          <a:p>
            <a:endParaRPr lang="cs-CZ" dirty="0" smtClean="0"/>
          </a:p>
          <a:p>
            <a:r>
              <a:rPr lang="cs-CZ" dirty="0" smtClean="0"/>
              <a:t>u dětí s diGeorge jich je </a:t>
            </a:r>
            <a:r>
              <a:rPr lang="cs-CZ" u="sng" dirty="0" smtClean="0"/>
              <a:t>málo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</a:t>
            </a:r>
          </a:p>
          <a:p>
            <a:endParaRPr lang="cs-CZ" dirty="0" smtClean="0"/>
          </a:p>
          <a:p>
            <a:r>
              <a:rPr lang="cs-CZ" dirty="0" smtClean="0"/>
              <a:t>mají mnoho </a:t>
            </a:r>
            <a:r>
              <a:rPr lang="cs-CZ" u="sng" dirty="0" smtClean="0"/>
              <a:t>podtypů</a:t>
            </a:r>
            <a:r>
              <a:rPr lang="cs-CZ" dirty="0" smtClean="0"/>
              <a:t>:</a:t>
            </a:r>
          </a:p>
          <a:p>
            <a:pPr lvl="1"/>
            <a:r>
              <a:rPr lang="cs-CZ" b="1" u="sng" dirty="0"/>
              <a:t>p</a:t>
            </a:r>
            <a:r>
              <a:rPr lang="cs-CZ" b="1" u="sng" dirty="0" smtClean="0"/>
              <a:t>omáhací</a:t>
            </a:r>
          </a:p>
          <a:p>
            <a:pPr lvl="1"/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regulační (ty my právě mimo jiné zkoumáme)</a:t>
            </a:r>
          </a:p>
          <a:p>
            <a:pPr lvl="1"/>
            <a:r>
              <a:rPr lang="cs-CZ" sz="1800" dirty="0" smtClean="0">
                <a:solidFill>
                  <a:schemeClr val="bg1">
                    <a:lumMod val="50000"/>
                  </a:schemeClr>
                </a:solidFill>
              </a:rPr>
              <a:t>zabijácké</a:t>
            </a:r>
            <a:endParaRPr lang="cs-CZ" sz="18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8137" y="1916832"/>
            <a:ext cx="3775863" cy="259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10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B-lymfocyty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pocházejí z kostní dřeně (</a:t>
            </a:r>
            <a:r>
              <a:rPr lang="cs-CZ" b="1" dirty="0" smtClean="0">
                <a:solidFill>
                  <a:srgbClr val="FF0000"/>
                </a:solidFill>
              </a:rPr>
              <a:t>B</a:t>
            </a:r>
            <a:r>
              <a:rPr lang="cs-CZ" dirty="0" smtClean="0"/>
              <a:t>one marrow)</a:t>
            </a:r>
          </a:p>
          <a:p>
            <a:endParaRPr lang="cs-CZ" dirty="0" smtClean="0"/>
          </a:p>
          <a:p>
            <a:r>
              <a:rPr lang="cs-CZ" dirty="0" smtClean="0"/>
              <a:t>u dětí s diGeorge jsou „normální“</a:t>
            </a:r>
          </a:p>
          <a:p>
            <a:endParaRPr lang="cs-CZ" dirty="0" smtClean="0"/>
          </a:p>
          <a:p>
            <a:r>
              <a:rPr lang="cs-CZ" dirty="0" smtClean="0"/>
              <a:t>tvoří </a:t>
            </a:r>
            <a:r>
              <a:rPr lang="cs-CZ" u="sng" dirty="0" smtClean="0"/>
              <a:t>protilátky</a:t>
            </a:r>
            <a:r>
              <a:rPr lang="cs-CZ" dirty="0" smtClean="0"/>
              <a:t> (imunoglobuliny)</a:t>
            </a:r>
            <a:endParaRPr lang="cs-CZ" u="sng" dirty="0" smtClean="0"/>
          </a:p>
        </p:txBody>
      </p:sp>
      <p:sp>
        <p:nvSpPr>
          <p:cNvPr id="4" name="TextBox 3"/>
          <p:cNvSpPr txBox="1"/>
          <p:nvPr/>
        </p:nvSpPr>
        <p:spPr>
          <a:xfrm rot="18004266">
            <a:off x="6880433" y="4369573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Y</a:t>
            </a:r>
            <a:endParaRPr lang="cs-CZ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 rot="1350936">
            <a:off x="6566871" y="3714303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Y</a:t>
            </a:r>
            <a:endParaRPr lang="cs-CZ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 rot="2373168">
            <a:off x="7408447" y="4283887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Y</a:t>
            </a:r>
            <a:endParaRPr lang="cs-CZ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 rot="688359">
            <a:off x="6995306" y="4884909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Y</a:t>
            </a:r>
            <a:endParaRPr lang="cs-CZ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 rot="20662313">
            <a:off x="6225934" y="4328827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Y</a:t>
            </a:r>
            <a:endParaRPr lang="cs-CZ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06732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Tčka pomáhají Bčkům</a:t>
            </a:r>
            <a:endParaRPr lang="cs-CZ" dirty="0"/>
          </a:p>
        </p:txBody>
      </p:sp>
      <p:sp>
        <p:nvSpPr>
          <p:cNvPr id="4" name="Oval 3"/>
          <p:cNvSpPr/>
          <p:nvPr/>
        </p:nvSpPr>
        <p:spPr>
          <a:xfrm>
            <a:off x="1475656" y="2348880"/>
            <a:ext cx="2304256" cy="230425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al 4"/>
          <p:cNvSpPr/>
          <p:nvPr/>
        </p:nvSpPr>
        <p:spPr>
          <a:xfrm>
            <a:off x="4788024" y="2362062"/>
            <a:ext cx="2465205" cy="2304256"/>
          </a:xfrm>
          <a:prstGeom prst="ellipse">
            <a:avLst/>
          </a:prstGeom>
          <a:solidFill>
            <a:srgbClr val="CF0BC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Right Arrow 5"/>
          <p:cNvSpPr/>
          <p:nvPr/>
        </p:nvSpPr>
        <p:spPr>
          <a:xfrm>
            <a:off x="3779912" y="3255571"/>
            <a:ext cx="792088" cy="490874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Freeform 6"/>
          <p:cNvSpPr/>
          <p:nvPr/>
        </p:nvSpPr>
        <p:spPr>
          <a:xfrm>
            <a:off x="4275786" y="3052293"/>
            <a:ext cx="553791" cy="888642"/>
          </a:xfrm>
          <a:custGeom>
            <a:avLst/>
            <a:gdLst>
              <a:gd name="connsiteX0" fmla="*/ 553791 w 553791"/>
              <a:gd name="connsiteY0" fmla="*/ 103031 h 888642"/>
              <a:gd name="connsiteX1" fmla="*/ 553791 w 553791"/>
              <a:gd name="connsiteY1" fmla="*/ 103031 h 888642"/>
              <a:gd name="connsiteX2" fmla="*/ 463639 w 553791"/>
              <a:gd name="connsiteY2" fmla="*/ 38637 h 888642"/>
              <a:gd name="connsiteX3" fmla="*/ 386366 w 553791"/>
              <a:gd name="connsiteY3" fmla="*/ 12879 h 888642"/>
              <a:gd name="connsiteX4" fmla="*/ 347729 w 553791"/>
              <a:gd name="connsiteY4" fmla="*/ 0 h 888642"/>
              <a:gd name="connsiteX5" fmla="*/ 64394 w 553791"/>
              <a:gd name="connsiteY5" fmla="*/ 12879 h 888642"/>
              <a:gd name="connsiteX6" fmla="*/ 25758 w 553791"/>
              <a:gd name="connsiteY6" fmla="*/ 25758 h 888642"/>
              <a:gd name="connsiteX7" fmla="*/ 0 w 553791"/>
              <a:gd name="connsiteY7" fmla="*/ 64394 h 888642"/>
              <a:gd name="connsiteX8" fmla="*/ 12879 w 553791"/>
              <a:gd name="connsiteY8" fmla="*/ 128789 h 888642"/>
              <a:gd name="connsiteX9" fmla="*/ 51515 w 553791"/>
              <a:gd name="connsiteY9" fmla="*/ 141668 h 888642"/>
              <a:gd name="connsiteX10" fmla="*/ 77273 w 553791"/>
              <a:gd name="connsiteY10" fmla="*/ 180304 h 888642"/>
              <a:gd name="connsiteX11" fmla="*/ 193183 w 553791"/>
              <a:gd name="connsiteY11" fmla="*/ 270456 h 888642"/>
              <a:gd name="connsiteX12" fmla="*/ 231820 w 553791"/>
              <a:gd name="connsiteY12" fmla="*/ 296214 h 888642"/>
              <a:gd name="connsiteX13" fmla="*/ 270456 w 553791"/>
              <a:gd name="connsiteY13" fmla="*/ 321972 h 888642"/>
              <a:gd name="connsiteX14" fmla="*/ 296214 w 553791"/>
              <a:gd name="connsiteY14" fmla="*/ 360608 h 888642"/>
              <a:gd name="connsiteX15" fmla="*/ 321972 w 553791"/>
              <a:gd name="connsiteY15" fmla="*/ 437882 h 888642"/>
              <a:gd name="connsiteX16" fmla="*/ 270456 w 553791"/>
              <a:gd name="connsiteY16" fmla="*/ 502276 h 888642"/>
              <a:gd name="connsiteX17" fmla="*/ 218941 w 553791"/>
              <a:gd name="connsiteY17" fmla="*/ 566670 h 888642"/>
              <a:gd name="connsiteX18" fmla="*/ 206062 w 553791"/>
              <a:gd name="connsiteY18" fmla="*/ 605307 h 888642"/>
              <a:gd name="connsiteX19" fmla="*/ 128789 w 553791"/>
              <a:gd name="connsiteY19" fmla="*/ 656822 h 888642"/>
              <a:gd name="connsiteX20" fmla="*/ 115910 w 553791"/>
              <a:gd name="connsiteY20" fmla="*/ 695459 h 888642"/>
              <a:gd name="connsiteX21" fmla="*/ 64394 w 553791"/>
              <a:gd name="connsiteY21" fmla="*/ 772732 h 888642"/>
              <a:gd name="connsiteX22" fmla="*/ 77273 w 553791"/>
              <a:gd name="connsiteY22" fmla="*/ 811369 h 888642"/>
              <a:gd name="connsiteX23" fmla="*/ 154546 w 553791"/>
              <a:gd name="connsiteY23" fmla="*/ 837127 h 888642"/>
              <a:gd name="connsiteX24" fmla="*/ 193183 w 553791"/>
              <a:gd name="connsiteY24" fmla="*/ 862884 h 888642"/>
              <a:gd name="connsiteX25" fmla="*/ 309093 w 553791"/>
              <a:gd name="connsiteY25" fmla="*/ 888642 h 888642"/>
              <a:gd name="connsiteX26" fmla="*/ 399245 w 553791"/>
              <a:gd name="connsiteY26" fmla="*/ 875763 h 888642"/>
              <a:gd name="connsiteX27" fmla="*/ 437882 w 553791"/>
              <a:gd name="connsiteY27" fmla="*/ 862884 h 888642"/>
              <a:gd name="connsiteX28" fmla="*/ 463639 w 553791"/>
              <a:gd name="connsiteY28" fmla="*/ 824248 h 888642"/>
              <a:gd name="connsiteX29" fmla="*/ 502276 w 553791"/>
              <a:gd name="connsiteY29" fmla="*/ 811369 h 888642"/>
              <a:gd name="connsiteX30" fmla="*/ 553791 w 553791"/>
              <a:gd name="connsiteY30" fmla="*/ 785611 h 888642"/>
              <a:gd name="connsiteX31" fmla="*/ 553791 w 553791"/>
              <a:gd name="connsiteY31" fmla="*/ 103031 h 888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553791" h="888642">
                <a:moveTo>
                  <a:pt x="553791" y="103031"/>
                </a:moveTo>
                <a:lnTo>
                  <a:pt x="553791" y="103031"/>
                </a:lnTo>
                <a:cubicBezTo>
                  <a:pt x="523740" y="81566"/>
                  <a:pt x="496154" y="56145"/>
                  <a:pt x="463639" y="38637"/>
                </a:cubicBezTo>
                <a:cubicBezTo>
                  <a:pt x="439733" y="25765"/>
                  <a:pt x="412124" y="21465"/>
                  <a:pt x="386366" y="12879"/>
                </a:cubicBezTo>
                <a:lnTo>
                  <a:pt x="347729" y="0"/>
                </a:lnTo>
                <a:cubicBezTo>
                  <a:pt x="253284" y="4293"/>
                  <a:pt x="158635" y="5340"/>
                  <a:pt x="64394" y="12879"/>
                </a:cubicBezTo>
                <a:cubicBezTo>
                  <a:pt x="50862" y="13962"/>
                  <a:pt x="36359" y="17278"/>
                  <a:pt x="25758" y="25758"/>
                </a:cubicBezTo>
                <a:cubicBezTo>
                  <a:pt x="13671" y="35427"/>
                  <a:pt x="8586" y="51515"/>
                  <a:pt x="0" y="64394"/>
                </a:cubicBezTo>
                <a:cubicBezTo>
                  <a:pt x="4293" y="85859"/>
                  <a:pt x="737" y="110575"/>
                  <a:pt x="12879" y="128789"/>
                </a:cubicBezTo>
                <a:cubicBezTo>
                  <a:pt x="20409" y="140084"/>
                  <a:pt x="40914" y="133188"/>
                  <a:pt x="51515" y="141668"/>
                </a:cubicBezTo>
                <a:cubicBezTo>
                  <a:pt x="63602" y="151337"/>
                  <a:pt x="67364" y="168413"/>
                  <a:pt x="77273" y="180304"/>
                </a:cubicBezTo>
                <a:cubicBezTo>
                  <a:pt x="115104" y="225700"/>
                  <a:pt x="139331" y="234555"/>
                  <a:pt x="193183" y="270456"/>
                </a:cubicBezTo>
                <a:lnTo>
                  <a:pt x="231820" y="296214"/>
                </a:lnTo>
                <a:lnTo>
                  <a:pt x="270456" y="321972"/>
                </a:lnTo>
                <a:cubicBezTo>
                  <a:pt x="279042" y="334851"/>
                  <a:pt x="289928" y="346464"/>
                  <a:pt x="296214" y="360608"/>
                </a:cubicBezTo>
                <a:cubicBezTo>
                  <a:pt x="307241" y="385419"/>
                  <a:pt x="321972" y="437882"/>
                  <a:pt x="321972" y="437882"/>
                </a:cubicBezTo>
                <a:cubicBezTo>
                  <a:pt x="289600" y="534996"/>
                  <a:pt x="337033" y="419054"/>
                  <a:pt x="270456" y="502276"/>
                </a:cubicBezTo>
                <a:cubicBezTo>
                  <a:pt x="199362" y="591143"/>
                  <a:pt x="329665" y="492855"/>
                  <a:pt x="218941" y="566670"/>
                </a:cubicBezTo>
                <a:cubicBezTo>
                  <a:pt x="214648" y="579549"/>
                  <a:pt x="215661" y="595708"/>
                  <a:pt x="206062" y="605307"/>
                </a:cubicBezTo>
                <a:cubicBezTo>
                  <a:pt x="184172" y="627197"/>
                  <a:pt x="128789" y="656822"/>
                  <a:pt x="128789" y="656822"/>
                </a:cubicBezTo>
                <a:cubicBezTo>
                  <a:pt x="124496" y="669701"/>
                  <a:pt x="122503" y="683592"/>
                  <a:pt x="115910" y="695459"/>
                </a:cubicBezTo>
                <a:cubicBezTo>
                  <a:pt x="100876" y="722520"/>
                  <a:pt x="64394" y="772732"/>
                  <a:pt x="64394" y="772732"/>
                </a:cubicBezTo>
                <a:cubicBezTo>
                  <a:pt x="68687" y="785611"/>
                  <a:pt x="66226" y="803478"/>
                  <a:pt x="77273" y="811369"/>
                </a:cubicBezTo>
                <a:cubicBezTo>
                  <a:pt x="99367" y="827150"/>
                  <a:pt x="131955" y="822067"/>
                  <a:pt x="154546" y="837127"/>
                </a:cubicBezTo>
                <a:cubicBezTo>
                  <a:pt x="167425" y="845713"/>
                  <a:pt x="178956" y="856787"/>
                  <a:pt x="193183" y="862884"/>
                </a:cubicBezTo>
                <a:cubicBezTo>
                  <a:pt x="209098" y="869704"/>
                  <a:pt x="297632" y="886350"/>
                  <a:pt x="309093" y="888642"/>
                </a:cubicBezTo>
                <a:cubicBezTo>
                  <a:pt x="339144" y="884349"/>
                  <a:pt x="369479" y="881716"/>
                  <a:pt x="399245" y="875763"/>
                </a:cubicBezTo>
                <a:cubicBezTo>
                  <a:pt x="412557" y="873101"/>
                  <a:pt x="427281" y="871365"/>
                  <a:pt x="437882" y="862884"/>
                </a:cubicBezTo>
                <a:cubicBezTo>
                  <a:pt x="449968" y="853215"/>
                  <a:pt x="451553" y="833917"/>
                  <a:pt x="463639" y="824248"/>
                </a:cubicBezTo>
                <a:cubicBezTo>
                  <a:pt x="474240" y="815767"/>
                  <a:pt x="490134" y="817440"/>
                  <a:pt x="502276" y="811369"/>
                </a:cubicBezTo>
                <a:cubicBezTo>
                  <a:pt x="558554" y="783230"/>
                  <a:pt x="521532" y="785611"/>
                  <a:pt x="553791" y="785611"/>
                </a:cubicBezTo>
                <a:lnTo>
                  <a:pt x="553791" y="10303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Box 7"/>
          <p:cNvSpPr txBox="1"/>
          <p:nvPr/>
        </p:nvSpPr>
        <p:spPr>
          <a:xfrm>
            <a:off x="2267744" y="2960192"/>
            <a:ext cx="7200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dirty="0" smtClean="0"/>
              <a:t>T</a:t>
            </a:r>
            <a:endParaRPr lang="cs-CZ" sz="6000" dirty="0"/>
          </a:p>
        </p:txBody>
      </p:sp>
      <p:sp>
        <p:nvSpPr>
          <p:cNvPr id="9" name="TextBox 8"/>
          <p:cNvSpPr txBox="1"/>
          <p:nvPr/>
        </p:nvSpPr>
        <p:spPr>
          <a:xfrm>
            <a:off x="5675035" y="2942616"/>
            <a:ext cx="7200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600" dirty="0" smtClean="0"/>
              <a:t>B</a:t>
            </a:r>
            <a:endParaRPr lang="cs-CZ" dirty="0"/>
          </a:p>
        </p:txBody>
      </p:sp>
      <p:sp>
        <p:nvSpPr>
          <p:cNvPr id="10" name="TextBox 9"/>
          <p:cNvSpPr txBox="1"/>
          <p:nvPr/>
        </p:nvSpPr>
        <p:spPr>
          <a:xfrm>
            <a:off x="5292080" y="5157192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+mj-lt"/>
              </a:rPr>
              <a:t>Y</a:t>
            </a:r>
            <a:endParaRPr lang="cs-CZ" b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 rot="20742991">
            <a:off x="5253002" y="5937953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+mj-lt"/>
              </a:rPr>
              <a:t>Y</a:t>
            </a:r>
            <a:endParaRPr lang="cs-CZ" b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 rot="21041011">
            <a:off x="6292966" y="5050179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+mj-lt"/>
              </a:rPr>
              <a:t>Y</a:t>
            </a:r>
            <a:endParaRPr lang="cs-CZ" b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 rot="838117">
            <a:off x="5749280" y="5614392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+mj-lt"/>
              </a:rPr>
              <a:t>Y</a:t>
            </a:r>
            <a:endParaRPr lang="cs-CZ" b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 rot="5763486">
            <a:off x="6675921" y="5566613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+mj-lt"/>
              </a:rPr>
              <a:t>Y</a:t>
            </a:r>
            <a:endParaRPr lang="cs-CZ" b="1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 rot="20197023">
            <a:off x="6291387" y="5941133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+mj-lt"/>
              </a:rPr>
              <a:t>Y</a:t>
            </a:r>
            <a:endParaRPr lang="cs-CZ" b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 rot="18004266">
            <a:off x="7061751" y="4973895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atin typeface="+mj-lt"/>
              </a:rPr>
              <a:t>Y</a:t>
            </a:r>
            <a:endParaRPr lang="cs-CZ" b="1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 rot="18004266">
            <a:off x="7017490" y="1663285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Y</a:t>
            </a:r>
            <a:endParaRPr lang="cs-CZ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 rot="1350936">
            <a:off x="6703928" y="1008015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Y</a:t>
            </a:r>
            <a:endParaRPr lang="cs-CZ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 rot="2373168">
            <a:off x="7545504" y="1577599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Y</a:t>
            </a:r>
            <a:endParaRPr lang="cs-CZ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 rot="688359">
            <a:off x="7132363" y="2178621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Y</a:t>
            </a:r>
            <a:endParaRPr lang="cs-CZ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 rot="20662313">
            <a:off x="6362991" y="1622539"/>
            <a:ext cx="382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solidFill>
                  <a:schemeClr val="bg1">
                    <a:lumMod val="65000"/>
                  </a:schemeClr>
                </a:solidFill>
                <a:latin typeface="+mj-lt"/>
              </a:rPr>
              <a:t>Y</a:t>
            </a:r>
            <a:endParaRPr lang="cs-CZ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2472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větší náchylnost k </a:t>
            </a:r>
            <a:r>
              <a:rPr lang="cs-CZ" b="1" u="sng" dirty="0" smtClean="0"/>
              <a:t>infekcím</a:t>
            </a:r>
            <a:r>
              <a:rPr lang="cs-CZ" dirty="0" smtClean="0"/>
              <a:t> (kašle, bronchitidy, záněty středního ucha aj.)</a:t>
            </a:r>
            <a:endParaRPr lang="cs-CZ" u="sng" dirty="0" smtClean="0"/>
          </a:p>
          <a:p>
            <a:endParaRPr lang="cs-CZ" dirty="0" smtClean="0"/>
          </a:p>
          <a:p>
            <a:r>
              <a:rPr lang="cs-CZ" dirty="0" smtClean="0"/>
              <a:t>větší sklon k </a:t>
            </a:r>
            <a:r>
              <a:rPr lang="cs-CZ" b="1" u="sng" dirty="0" smtClean="0"/>
              <a:t>alergiím</a:t>
            </a:r>
            <a:r>
              <a:rPr lang="cs-CZ" dirty="0" smtClean="0"/>
              <a:t>, autoimunitám</a:t>
            </a:r>
          </a:p>
          <a:p>
            <a:endParaRPr lang="cs-CZ" dirty="0" smtClean="0"/>
          </a:p>
          <a:p>
            <a:r>
              <a:rPr lang="cs-CZ" dirty="0" smtClean="0"/>
              <a:t>horší tvorba protilátek po </a:t>
            </a:r>
            <a:r>
              <a:rPr lang="cs-CZ" b="1" u="sng" dirty="0" smtClean="0"/>
              <a:t>očkování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4994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484784"/>
            <a:ext cx="82296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Děkuji za pozornost</a:t>
            </a:r>
            <a:br>
              <a:rPr lang="cs-CZ" dirty="0" smtClean="0"/>
            </a:b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5" name="TextBox 4"/>
          <p:cNvSpPr txBox="1"/>
          <p:nvPr/>
        </p:nvSpPr>
        <p:spPr>
          <a:xfrm>
            <a:off x="1043608" y="3505838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dirty="0" smtClean="0"/>
              <a:t>Dotazy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561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575</TotalTime>
  <Words>152</Words>
  <Application>Microsoft Office PowerPoint</Application>
  <PresentationFormat>On-screen Show (4:3)</PresentationFormat>
  <Paragraphs>61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O lymfocytech</vt:lpstr>
      <vt:lpstr>Krev – Co v ní je?</vt:lpstr>
      <vt:lpstr>PowerPoint Presentation</vt:lpstr>
      <vt:lpstr>Lymfocyty – K čemu jsou?</vt:lpstr>
      <vt:lpstr>T-lymfocyty</vt:lpstr>
      <vt:lpstr>B-lymfocyty</vt:lpstr>
      <vt:lpstr>Tčka pomáhají Bčkům</vt:lpstr>
      <vt:lpstr>Důsledky</vt:lpstr>
      <vt:lpstr>Děkuji za pozornost 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 lymfocytech</dc:title>
  <dc:creator>adamklocperk@gmail.com</dc:creator>
  <cp:lastModifiedBy>adamklocperk@gmail.com</cp:lastModifiedBy>
  <cp:revision>18</cp:revision>
  <dcterms:created xsi:type="dcterms:W3CDTF">2013-12-11T08:46:20Z</dcterms:created>
  <dcterms:modified xsi:type="dcterms:W3CDTF">2013-12-12T08:51:03Z</dcterms:modified>
</cp:coreProperties>
</file>